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jo1bitsKjGq8zjfEx5lq78NSe+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58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539150" y="293278"/>
            <a:ext cx="1393399" cy="1658010"/>
          </a:xfrm>
          <a:custGeom>
            <a:avLst/>
            <a:gdLst/>
            <a:ahLst/>
            <a:cxnLst/>
            <a:rect l="l" t="t" r="r" b="b"/>
            <a:pathLst>
              <a:path w="1064616" h="1295604" extrusionOk="0">
                <a:moveTo>
                  <a:pt x="0" y="0"/>
                </a:moveTo>
                <a:lnTo>
                  <a:pt x="1064616" y="0"/>
                </a:lnTo>
                <a:lnTo>
                  <a:pt x="1064616" y="1295604"/>
                </a:lnTo>
                <a:lnTo>
                  <a:pt x="0" y="12956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42421" t="-26514" r="-46454" b="-2868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9" name="Google Shape;89;p1"/>
          <p:cNvGrpSpPr/>
          <p:nvPr/>
        </p:nvGrpSpPr>
        <p:grpSpPr>
          <a:xfrm>
            <a:off x="1347875" y="1562362"/>
            <a:ext cx="106252" cy="106252"/>
            <a:chOff x="0" y="0"/>
            <a:chExt cx="812800" cy="812800"/>
          </a:xfrm>
        </p:grpSpPr>
        <p:sp>
          <p:nvSpPr>
            <p:cNvPr id="90" name="Google Shape;90;p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D9E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"/>
            <p:cNvSpPr txBox="1"/>
            <p:nvPr/>
          </p:nvSpPr>
          <p:spPr>
            <a:xfrm>
              <a:off x="76200" y="133350"/>
              <a:ext cx="660400" cy="6032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050" tIns="16050" rIns="16050" bIns="16050" anchor="ctr" anchorCtr="0">
              <a:noAutofit/>
            </a:bodyPr>
            <a:lstStyle/>
            <a:p>
              <a:pPr marL="0" marR="0" lvl="0" indent="0" algn="ctr" rtl="0">
                <a:lnSpc>
                  <a:spcPct val="8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" name="Google Shape;92;p1"/>
          <p:cNvSpPr/>
          <p:nvPr/>
        </p:nvSpPr>
        <p:spPr>
          <a:xfrm>
            <a:off x="1369235" y="1583722"/>
            <a:ext cx="63532" cy="63532"/>
          </a:xfrm>
          <a:custGeom>
            <a:avLst/>
            <a:gdLst/>
            <a:ahLst/>
            <a:cxnLst/>
            <a:rect l="l" t="t" r="r" b="b"/>
            <a:pathLst>
              <a:path w="63532" h="63532" extrusionOk="0">
                <a:moveTo>
                  <a:pt x="0" y="0"/>
                </a:moveTo>
                <a:lnTo>
                  <a:pt x="63532" y="0"/>
                </a:lnTo>
                <a:lnTo>
                  <a:pt x="63532" y="63532"/>
                </a:lnTo>
                <a:lnTo>
                  <a:pt x="0" y="635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6698801" y="426599"/>
            <a:ext cx="825163" cy="384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96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44">
                <a:solidFill>
                  <a:srgbClr val="033AEE"/>
                </a:solidFill>
                <a:latin typeface="Arial"/>
                <a:ea typeface="Arial"/>
                <a:cs typeface="Arial"/>
                <a:sym typeface="Arial"/>
              </a:rPr>
              <a:t>OUT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16393799" y="456173"/>
            <a:ext cx="394892" cy="2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97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69">
                <a:solidFill>
                  <a:srgbClr val="033AEE"/>
                </a:solidFill>
                <a:latin typeface="Arial"/>
                <a:ea typeface="Arial"/>
                <a:cs typeface="Arial"/>
                <a:sym typeface="Arial"/>
              </a:rPr>
              <a:t>de</a:t>
            </a:r>
            <a:endParaRPr/>
          </a:p>
        </p:txBody>
      </p:sp>
      <p:sp>
        <p:nvSpPr>
          <p:cNvPr id="95" name="Google Shape;95;p1"/>
          <p:cNvSpPr txBox="1"/>
          <p:nvPr/>
        </p:nvSpPr>
        <p:spPr>
          <a:xfrm>
            <a:off x="15113918" y="422085"/>
            <a:ext cx="470943" cy="386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97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20">
                <a:solidFill>
                  <a:srgbClr val="033AEE"/>
                </a:solidFill>
                <a:latin typeface="Arial"/>
                <a:ea typeface="Arial"/>
                <a:cs typeface="Arial"/>
                <a:sym typeface="Arial"/>
              </a:rPr>
              <a:t>21 </a:t>
            </a:r>
            <a:endParaRPr/>
          </a:p>
        </p:txBody>
      </p:sp>
      <p:sp>
        <p:nvSpPr>
          <p:cNvPr id="96" name="Google Shape;96;p1"/>
          <p:cNvSpPr txBox="1"/>
          <p:nvPr/>
        </p:nvSpPr>
        <p:spPr>
          <a:xfrm>
            <a:off x="15516063" y="476505"/>
            <a:ext cx="290956" cy="278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96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96">
                <a:solidFill>
                  <a:srgbClr val="033AEE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endParaRPr/>
          </a:p>
        </p:txBody>
      </p:sp>
      <p:sp>
        <p:nvSpPr>
          <p:cNvPr id="97" name="Google Shape;97;p1"/>
          <p:cNvSpPr txBox="1"/>
          <p:nvPr/>
        </p:nvSpPr>
        <p:spPr>
          <a:xfrm>
            <a:off x="15715484" y="423814"/>
            <a:ext cx="617223" cy="386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1">
                <a:solidFill>
                  <a:srgbClr val="033AEE"/>
                </a:solidFill>
                <a:latin typeface="Arial"/>
                <a:ea typeface="Arial"/>
                <a:cs typeface="Arial"/>
                <a:sym typeface="Arial"/>
              </a:rPr>
              <a:t>23 </a:t>
            </a:r>
            <a:endParaRPr/>
          </a:p>
        </p:txBody>
      </p:sp>
      <p:sp>
        <p:nvSpPr>
          <p:cNvPr id="98" name="Google Shape;98;p1"/>
          <p:cNvSpPr txBox="1"/>
          <p:nvPr/>
        </p:nvSpPr>
        <p:spPr>
          <a:xfrm>
            <a:off x="2133625" y="1486501"/>
            <a:ext cx="5440500" cy="5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6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78E7"/>
                </a:solidFill>
                <a:latin typeface="Arial"/>
                <a:ea typeface="Arial"/>
                <a:cs typeface="Arial"/>
                <a:sym typeface="Arial"/>
              </a:rPr>
              <a:t>XXV EPIC-UFRR, IV SIC-UERR, VIII ENIC-IFRR,  ENIDTI- IFRR e II SICT HU-UFRR</a:t>
            </a:r>
            <a:endParaRPr/>
          </a:p>
        </p:txBody>
      </p:sp>
      <p:sp>
        <p:nvSpPr>
          <p:cNvPr id="99" name="Google Shape;99;p1"/>
          <p:cNvSpPr txBox="1"/>
          <p:nvPr/>
        </p:nvSpPr>
        <p:spPr>
          <a:xfrm>
            <a:off x="2133622" y="903185"/>
            <a:ext cx="6248378" cy="438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6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24">
                <a:solidFill>
                  <a:srgbClr val="033AEE"/>
                </a:solidFill>
                <a:latin typeface="Arial"/>
                <a:ea typeface="Arial"/>
                <a:cs typeface="Arial"/>
                <a:sym typeface="Arial"/>
              </a:rPr>
              <a:t>Científica de Roraima – II EIC</a:t>
            </a:r>
            <a:endParaRPr/>
          </a:p>
        </p:txBody>
      </p:sp>
      <p:sp>
        <p:nvSpPr>
          <p:cNvPr id="162" name="Google Shape;162;p1"/>
          <p:cNvSpPr txBox="1"/>
          <p:nvPr/>
        </p:nvSpPr>
        <p:spPr>
          <a:xfrm>
            <a:off x="212234" y="3829573"/>
            <a:ext cx="17375382" cy="1735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7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475">
                <a:solidFill>
                  <a:srgbClr val="033AEE"/>
                </a:solidFill>
                <a:latin typeface="Arial"/>
                <a:ea typeface="Arial"/>
                <a:cs typeface="Arial"/>
                <a:sym typeface="Arial"/>
              </a:rPr>
              <a:t>Título</a:t>
            </a:r>
            <a:endParaRPr sz="13475">
              <a:solidFill>
                <a:srgbClr val="033AE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"/>
          <p:cNvSpPr txBox="1"/>
          <p:nvPr/>
        </p:nvSpPr>
        <p:spPr>
          <a:xfrm>
            <a:off x="5936247" y="5660538"/>
            <a:ext cx="6184540" cy="631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6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96">
                <a:solidFill>
                  <a:srgbClr val="033AEE"/>
                </a:solidFill>
                <a:latin typeface="Arial"/>
                <a:ea typeface="Arial"/>
                <a:cs typeface="Arial"/>
                <a:sym typeface="Arial"/>
              </a:rPr>
              <a:t>Subtítulo</a:t>
            </a:r>
            <a:endParaRPr sz="4796">
              <a:solidFill>
                <a:srgbClr val="033AE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"/>
          <p:cNvSpPr txBox="1"/>
          <p:nvPr/>
        </p:nvSpPr>
        <p:spPr>
          <a:xfrm>
            <a:off x="15015939" y="996350"/>
            <a:ext cx="3062700" cy="2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6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1">
                <a:solidFill>
                  <a:srgbClr val="0078E7"/>
                </a:solidFill>
                <a:latin typeface="Arial"/>
                <a:ea typeface="Arial"/>
                <a:cs typeface="Arial"/>
                <a:sym typeface="Arial"/>
              </a:rPr>
              <a:t>“Ciência Delas”</a:t>
            </a:r>
            <a:endParaRPr/>
          </a:p>
        </p:txBody>
      </p:sp>
      <p:sp>
        <p:nvSpPr>
          <p:cNvPr id="165" name="Google Shape;165;p1"/>
          <p:cNvSpPr txBox="1"/>
          <p:nvPr/>
        </p:nvSpPr>
        <p:spPr>
          <a:xfrm>
            <a:off x="2156519" y="431047"/>
            <a:ext cx="4687619" cy="438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6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24">
                <a:solidFill>
                  <a:srgbClr val="033AEE"/>
                </a:solidFill>
                <a:latin typeface="Arial"/>
                <a:ea typeface="Arial"/>
                <a:cs typeface="Arial"/>
                <a:sym typeface="Arial"/>
              </a:rPr>
              <a:t>II Encontro de Iniciação</a:t>
            </a:r>
            <a:endParaRPr sz="3524">
              <a:solidFill>
                <a:srgbClr val="033AE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3611466-1277-26F3-341F-A78D15B241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08" y="9044723"/>
            <a:ext cx="18214491" cy="1256721"/>
          </a:xfrm>
          <a:prstGeom prst="rect">
            <a:avLst/>
          </a:prstGeom>
        </p:spPr>
      </p:pic>
      <p:sp>
        <p:nvSpPr>
          <p:cNvPr id="161" name="Google Shape;161;p1"/>
          <p:cNvSpPr/>
          <p:nvPr/>
        </p:nvSpPr>
        <p:spPr>
          <a:xfrm>
            <a:off x="14671876" y="6744073"/>
            <a:ext cx="3616124" cy="2932348"/>
          </a:xfrm>
          <a:custGeom>
            <a:avLst/>
            <a:gdLst/>
            <a:ahLst/>
            <a:cxnLst/>
            <a:rect l="l" t="t" r="r" b="b"/>
            <a:pathLst>
              <a:path w="3616124" h="2932348" extrusionOk="0">
                <a:moveTo>
                  <a:pt x="0" y="0"/>
                </a:moveTo>
                <a:lnTo>
                  <a:pt x="3616124" y="0"/>
                </a:lnTo>
                <a:lnTo>
                  <a:pt x="3616124" y="2932348"/>
                </a:lnTo>
                <a:lnTo>
                  <a:pt x="0" y="29323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"/>
          <p:cNvSpPr/>
          <p:nvPr/>
        </p:nvSpPr>
        <p:spPr>
          <a:xfrm>
            <a:off x="327418" y="8053479"/>
            <a:ext cx="2308486" cy="1829999"/>
          </a:xfrm>
          <a:custGeom>
            <a:avLst/>
            <a:gdLst/>
            <a:ahLst/>
            <a:cxnLst/>
            <a:rect l="l" t="t" r="r" b="b"/>
            <a:pathLst>
              <a:path w="2308486" h="1829999" extrusionOk="0">
                <a:moveTo>
                  <a:pt x="0" y="0"/>
                </a:moveTo>
                <a:lnTo>
                  <a:pt x="2308485" y="0"/>
                </a:lnTo>
                <a:lnTo>
                  <a:pt x="2308485" y="1829999"/>
                </a:lnTo>
                <a:lnTo>
                  <a:pt x="0" y="1829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49;p1">
            <a:extLst>
              <a:ext uri="{FF2B5EF4-FFF2-40B4-BE49-F238E27FC236}">
                <a16:creationId xmlns:a16="http://schemas.microsoft.com/office/drawing/2014/main" id="{D3E8F5DD-7B09-C1A9-2AED-247C6FC54116}"/>
              </a:ext>
            </a:extLst>
          </p:cNvPr>
          <p:cNvSpPr/>
          <p:nvPr/>
        </p:nvSpPr>
        <p:spPr>
          <a:xfrm>
            <a:off x="1735571" y="8025954"/>
            <a:ext cx="2308486" cy="1829999"/>
          </a:xfrm>
          <a:custGeom>
            <a:avLst/>
            <a:gdLst/>
            <a:ahLst/>
            <a:cxnLst/>
            <a:rect l="l" t="t" r="r" b="b"/>
            <a:pathLst>
              <a:path w="2308486" h="1829999" extrusionOk="0">
                <a:moveTo>
                  <a:pt x="0" y="0"/>
                </a:moveTo>
                <a:lnTo>
                  <a:pt x="2308485" y="0"/>
                </a:lnTo>
                <a:lnTo>
                  <a:pt x="2308485" y="1829999"/>
                </a:lnTo>
                <a:lnTo>
                  <a:pt x="0" y="1829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/>
        </p:nvSpPr>
        <p:spPr>
          <a:xfrm>
            <a:off x="1384583" y="2823285"/>
            <a:ext cx="15690032" cy="6304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6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Fundo/Plano de Fundo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Usar um fundo neutro (branco, cinza). Evitar fundos poluídos ou com texturas que dificultem a leitura.</a:t>
            </a:r>
            <a:endParaRPr/>
          </a:p>
          <a:p>
            <a:pPr marL="0" marR="0" lvl="0" indent="0" algn="l" rtl="0">
              <a:lnSpc>
                <a:spcPct val="14062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06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Fonte: 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Escolher fontes sem serifa (opções: Arial, Helvetica, Calibri, Metropolis 2) por serem mais legíveis em telas.  </a:t>
            </a:r>
            <a:endParaRPr/>
          </a:p>
          <a:p>
            <a:pPr marL="0" marR="0" lvl="0" indent="0" algn="l" rtl="0">
              <a:lnSpc>
                <a:spcPct val="14062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06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Tamanho da Fonte (Mínimo): 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Títulos: 36 a 48.  Corpo do texto: Mínimo de 24 (garantir visibilidade à distância).</a:t>
            </a:r>
            <a:endParaRPr/>
          </a:p>
          <a:p>
            <a:pPr marL="0" marR="0" lvl="0" indent="0" algn="l" rtl="0">
              <a:lnSpc>
                <a:spcPct val="14062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06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Contraste de Cores Essencial: 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texto deve ter uma cor muito diferente do fundo (ex: texto preto em fundo branco; texto branco em fundo escuro).</a:t>
            </a:r>
            <a:endParaRPr/>
          </a:p>
        </p:txBody>
      </p:sp>
      <p:sp>
        <p:nvSpPr>
          <p:cNvPr id="171" name="Google Shape;171;p2"/>
          <p:cNvSpPr txBox="1"/>
          <p:nvPr/>
        </p:nvSpPr>
        <p:spPr>
          <a:xfrm>
            <a:off x="17571347" y="9196262"/>
            <a:ext cx="273413" cy="67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75">
                <a:solidFill>
                  <a:srgbClr val="033AEE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72" name="Google Shape;172;p2"/>
          <p:cNvSpPr txBox="1"/>
          <p:nvPr/>
        </p:nvSpPr>
        <p:spPr>
          <a:xfrm>
            <a:off x="5796343" y="1879002"/>
            <a:ext cx="6695314" cy="674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33AEE"/>
                </a:solidFill>
                <a:latin typeface="Arial"/>
                <a:ea typeface="Arial"/>
                <a:cs typeface="Arial"/>
                <a:sym typeface="Arial"/>
              </a:rPr>
              <a:t>REGRAS</a:t>
            </a:r>
            <a:endParaRPr/>
          </a:p>
        </p:txBody>
      </p:sp>
      <p:sp>
        <p:nvSpPr>
          <p:cNvPr id="173" name="Google Shape;173;p2"/>
          <p:cNvSpPr txBox="1"/>
          <p:nvPr/>
        </p:nvSpPr>
        <p:spPr>
          <a:xfrm>
            <a:off x="6330462" y="750277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4" name="Google Shape;174;p2"/>
          <p:cNvGrpSpPr/>
          <p:nvPr/>
        </p:nvGrpSpPr>
        <p:grpSpPr>
          <a:xfrm>
            <a:off x="362593" y="145126"/>
            <a:ext cx="17906531" cy="1520798"/>
            <a:chOff x="381469" y="201649"/>
            <a:chExt cx="17906531" cy="1520798"/>
          </a:xfrm>
        </p:grpSpPr>
        <p:sp>
          <p:nvSpPr>
            <p:cNvPr id="175" name="Google Shape;175;p2"/>
            <p:cNvSpPr/>
            <p:nvPr/>
          </p:nvSpPr>
          <p:spPr>
            <a:xfrm>
              <a:off x="381469" y="201649"/>
              <a:ext cx="1195183" cy="1480435"/>
            </a:xfrm>
            <a:custGeom>
              <a:avLst/>
              <a:gdLst/>
              <a:ahLst/>
              <a:cxnLst/>
              <a:rect l="l" t="t" r="r" b="b"/>
              <a:pathLst>
                <a:path w="1064616" h="1295604" extrusionOk="0">
                  <a:moveTo>
                    <a:pt x="0" y="0"/>
                  </a:moveTo>
                  <a:lnTo>
                    <a:pt x="1064616" y="0"/>
                  </a:lnTo>
                  <a:lnTo>
                    <a:pt x="1064616" y="1295604"/>
                  </a:lnTo>
                  <a:lnTo>
                    <a:pt x="0" y="129560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l="-42421" t="-26514" r="-46454" b="-28686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1369235" y="1583722"/>
              <a:ext cx="63532" cy="63532"/>
            </a:xfrm>
            <a:custGeom>
              <a:avLst/>
              <a:gdLst/>
              <a:ahLst/>
              <a:cxnLst/>
              <a:rect l="l" t="t" r="r" b="b"/>
              <a:pathLst>
                <a:path w="63532" h="63532" extrusionOk="0">
                  <a:moveTo>
                    <a:pt x="0" y="0"/>
                  </a:moveTo>
                  <a:lnTo>
                    <a:pt x="63532" y="0"/>
                  </a:lnTo>
                  <a:lnTo>
                    <a:pt x="63532" y="63532"/>
                  </a:lnTo>
                  <a:lnTo>
                    <a:pt x="0" y="6353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2"/>
            <p:cNvSpPr txBox="1"/>
            <p:nvPr/>
          </p:nvSpPr>
          <p:spPr>
            <a:xfrm>
              <a:off x="17003601" y="426599"/>
              <a:ext cx="825163" cy="3847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0542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OUT</a:t>
              </a:r>
              <a:endParaRPr/>
            </a:p>
          </p:txBody>
        </p:sp>
        <p:sp>
          <p:nvSpPr>
            <p:cNvPr id="178" name="Google Shape;178;p2"/>
            <p:cNvSpPr txBox="1"/>
            <p:nvPr/>
          </p:nvSpPr>
          <p:spPr>
            <a:xfrm>
              <a:off x="16698599" y="456173"/>
              <a:ext cx="394892" cy="28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just" rtl="0">
                <a:lnSpc>
                  <a:spcPct val="9700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69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de</a:t>
              </a:r>
              <a:endParaRPr/>
            </a:p>
          </p:txBody>
        </p:sp>
        <p:sp>
          <p:nvSpPr>
            <p:cNvPr id="179" name="Google Shape;179;p2"/>
            <p:cNvSpPr txBox="1"/>
            <p:nvPr/>
          </p:nvSpPr>
          <p:spPr>
            <a:xfrm>
              <a:off x="15418718" y="422085"/>
              <a:ext cx="470943" cy="3869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081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21 </a:t>
              </a:r>
              <a:endParaRPr/>
            </a:p>
          </p:txBody>
        </p:sp>
        <p:sp>
          <p:nvSpPr>
            <p:cNvPr id="180" name="Google Shape;180;p2"/>
            <p:cNvSpPr txBox="1"/>
            <p:nvPr/>
          </p:nvSpPr>
          <p:spPr>
            <a:xfrm>
              <a:off x="15820863" y="476505"/>
              <a:ext cx="290956" cy="2787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9699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96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a </a:t>
              </a:r>
              <a:endParaRPr/>
            </a:p>
          </p:txBody>
        </p:sp>
        <p:sp>
          <p:nvSpPr>
            <p:cNvPr id="181" name="Google Shape;181;p2"/>
            <p:cNvSpPr txBox="1"/>
            <p:nvPr/>
          </p:nvSpPr>
          <p:spPr>
            <a:xfrm>
              <a:off x="16020284" y="423814"/>
              <a:ext cx="617223" cy="3863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0742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23 </a:t>
              </a:r>
              <a:endParaRPr/>
            </a:p>
          </p:txBody>
        </p:sp>
        <p:sp>
          <p:nvSpPr>
            <p:cNvPr id="182" name="Google Shape;182;p2"/>
            <p:cNvSpPr txBox="1"/>
            <p:nvPr/>
          </p:nvSpPr>
          <p:spPr>
            <a:xfrm>
              <a:off x="1752601" y="1211247"/>
              <a:ext cx="44439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762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0078E7"/>
                  </a:solidFill>
                  <a:latin typeface="Arial"/>
                  <a:ea typeface="Arial"/>
                  <a:cs typeface="Arial"/>
                  <a:sym typeface="Arial"/>
                </a:rPr>
                <a:t>XXV EPIC-UFRR, IV SIC-UERR, VIII ENIC-IFRR,  ENIDTI- IFRR e II SICT HU-UFRR</a:t>
              </a:r>
              <a:endParaRPr/>
            </a:p>
          </p:txBody>
        </p:sp>
        <p:sp>
          <p:nvSpPr>
            <p:cNvPr id="183" name="Google Shape;183;p2"/>
            <p:cNvSpPr txBox="1"/>
            <p:nvPr/>
          </p:nvSpPr>
          <p:spPr>
            <a:xfrm>
              <a:off x="1752601" y="711948"/>
              <a:ext cx="52497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20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Científica de Roraima – II EIC</a:t>
              </a:r>
              <a:endParaRPr/>
            </a:p>
          </p:txBody>
        </p:sp>
        <p:sp>
          <p:nvSpPr>
            <p:cNvPr id="184" name="Google Shape;184;p2"/>
            <p:cNvSpPr txBox="1"/>
            <p:nvPr/>
          </p:nvSpPr>
          <p:spPr>
            <a:xfrm>
              <a:off x="15620484" y="941867"/>
              <a:ext cx="2667516" cy="239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7175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1">
                  <a:solidFill>
                    <a:srgbClr val="0078E7"/>
                  </a:solidFill>
                  <a:latin typeface="Arial"/>
                  <a:ea typeface="Arial"/>
                  <a:cs typeface="Arial"/>
                  <a:sym typeface="Arial"/>
                </a:rPr>
                <a:t>“Ciência Delas”</a:t>
              </a:r>
              <a:endParaRPr/>
            </a:p>
          </p:txBody>
        </p:sp>
        <p:sp>
          <p:nvSpPr>
            <p:cNvPr id="185" name="Google Shape;185;p2"/>
            <p:cNvSpPr txBox="1"/>
            <p:nvPr/>
          </p:nvSpPr>
          <p:spPr>
            <a:xfrm>
              <a:off x="1775497" y="342900"/>
              <a:ext cx="4687619" cy="4153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20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II Encontro de Iniciação</a:t>
              </a:r>
              <a:endParaRPr sz="2800">
                <a:solidFill>
                  <a:srgbClr val="033AE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"/>
          <p:cNvSpPr txBox="1"/>
          <p:nvPr/>
        </p:nvSpPr>
        <p:spPr>
          <a:xfrm>
            <a:off x="1028700" y="2177937"/>
            <a:ext cx="16230600" cy="7540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8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Uso de Cores: 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Limitar a paleta de cores a 2 ou 3 cores principais da marca/projeto, além das cores de contraste.</a:t>
            </a:r>
            <a:endParaRPr/>
          </a:p>
          <a:p>
            <a:pPr marL="0" marR="0" lvl="0" indent="0" algn="l" rtl="0">
              <a:lnSpc>
                <a:spcPct val="12984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98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Imagens/Gráficos: 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Devem ser de alta resolução. Se forem gráficos, devem ter o título e a fonte da informação em tamanho legível.</a:t>
            </a:r>
            <a:endParaRPr/>
          </a:p>
          <a:p>
            <a:pPr marL="0" marR="0" lvl="0" indent="0" algn="l" rtl="0">
              <a:lnSpc>
                <a:spcPct val="12984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98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Quantidade de Texto: 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Aplicar o princípio "Menos é Mais" e evitar parágrafos longos. Usar listas de tópicos curtas (bullet points) ou palavras-chave.</a:t>
            </a:r>
            <a:endParaRPr/>
          </a:p>
          <a:p>
            <a:pPr marL="0" marR="0" lvl="0" indent="0" algn="l" rtl="0">
              <a:lnSpc>
                <a:spcPct val="12984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98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Consistência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O layout (posição do título, numeração, logo) deve ser idêntico em todos os slides (exceto em slides de quebra ou abertura de seção).</a:t>
            </a:r>
            <a:endParaRPr/>
          </a:p>
          <a:p>
            <a:pPr marL="0" marR="0" lvl="0" indent="0" algn="l" rtl="0">
              <a:lnSpc>
                <a:spcPct val="12984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98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Animações e Transições: 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Usar com moderação e apenas quando ajudarem a explicar um processo ou guiar a atenção, e não apenas para "embelezar".</a:t>
            </a:r>
            <a:endParaRPr/>
          </a:p>
        </p:txBody>
      </p:sp>
      <p:sp>
        <p:nvSpPr>
          <p:cNvPr id="191" name="Google Shape;191;p3"/>
          <p:cNvSpPr txBox="1"/>
          <p:nvPr/>
        </p:nvSpPr>
        <p:spPr>
          <a:xfrm>
            <a:off x="17414234" y="9158342"/>
            <a:ext cx="550588" cy="62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rgbClr val="033AEE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grpSp>
        <p:nvGrpSpPr>
          <p:cNvPr id="192" name="Google Shape;192;p3"/>
          <p:cNvGrpSpPr/>
          <p:nvPr/>
        </p:nvGrpSpPr>
        <p:grpSpPr>
          <a:xfrm>
            <a:off x="362593" y="145126"/>
            <a:ext cx="17906615" cy="1572251"/>
            <a:chOff x="381469" y="201649"/>
            <a:chExt cx="17906615" cy="1572251"/>
          </a:xfrm>
        </p:grpSpPr>
        <p:sp>
          <p:nvSpPr>
            <p:cNvPr id="193" name="Google Shape;193;p3"/>
            <p:cNvSpPr/>
            <p:nvPr/>
          </p:nvSpPr>
          <p:spPr>
            <a:xfrm>
              <a:off x="381469" y="201649"/>
              <a:ext cx="1195183" cy="1480435"/>
            </a:xfrm>
            <a:custGeom>
              <a:avLst/>
              <a:gdLst/>
              <a:ahLst/>
              <a:cxnLst/>
              <a:rect l="l" t="t" r="r" b="b"/>
              <a:pathLst>
                <a:path w="1064616" h="1295604" extrusionOk="0">
                  <a:moveTo>
                    <a:pt x="0" y="0"/>
                  </a:moveTo>
                  <a:lnTo>
                    <a:pt x="1064616" y="0"/>
                  </a:lnTo>
                  <a:lnTo>
                    <a:pt x="1064616" y="1295604"/>
                  </a:lnTo>
                  <a:lnTo>
                    <a:pt x="0" y="129560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l="-42421" t="-26514" r="-46454" b="-28686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1369235" y="1583722"/>
              <a:ext cx="63532" cy="63532"/>
            </a:xfrm>
            <a:custGeom>
              <a:avLst/>
              <a:gdLst/>
              <a:ahLst/>
              <a:cxnLst/>
              <a:rect l="l" t="t" r="r" b="b"/>
              <a:pathLst>
                <a:path w="63532" h="63532" extrusionOk="0">
                  <a:moveTo>
                    <a:pt x="0" y="0"/>
                  </a:moveTo>
                  <a:lnTo>
                    <a:pt x="63532" y="0"/>
                  </a:lnTo>
                  <a:lnTo>
                    <a:pt x="63532" y="63532"/>
                  </a:lnTo>
                  <a:lnTo>
                    <a:pt x="0" y="6353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3"/>
            <p:cNvSpPr txBox="1"/>
            <p:nvPr/>
          </p:nvSpPr>
          <p:spPr>
            <a:xfrm>
              <a:off x="17003601" y="426599"/>
              <a:ext cx="825300" cy="38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0542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OUT</a:t>
              </a:r>
              <a:endParaRPr/>
            </a:p>
          </p:txBody>
        </p:sp>
        <p:sp>
          <p:nvSpPr>
            <p:cNvPr id="196" name="Google Shape;196;p3"/>
            <p:cNvSpPr txBox="1"/>
            <p:nvPr/>
          </p:nvSpPr>
          <p:spPr>
            <a:xfrm>
              <a:off x="16698599" y="456173"/>
              <a:ext cx="394800" cy="28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just" rtl="0">
                <a:lnSpc>
                  <a:spcPct val="9700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69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de</a:t>
              </a:r>
              <a:endParaRPr/>
            </a:p>
          </p:txBody>
        </p:sp>
        <p:sp>
          <p:nvSpPr>
            <p:cNvPr id="197" name="Google Shape;197;p3"/>
            <p:cNvSpPr txBox="1"/>
            <p:nvPr/>
          </p:nvSpPr>
          <p:spPr>
            <a:xfrm>
              <a:off x="15418718" y="422085"/>
              <a:ext cx="471000" cy="38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081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21 </a:t>
              </a:r>
              <a:endParaRPr/>
            </a:p>
          </p:txBody>
        </p:sp>
        <p:sp>
          <p:nvSpPr>
            <p:cNvPr id="198" name="Google Shape;198;p3"/>
            <p:cNvSpPr txBox="1"/>
            <p:nvPr/>
          </p:nvSpPr>
          <p:spPr>
            <a:xfrm>
              <a:off x="15820863" y="476505"/>
              <a:ext cx="291000" cy="27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9699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96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a </a:t>
              </a:r>
              <a:endParaRPr/>
            </a:p>
          </p:txBody>
        </p:sp>
        <p:sp>
          <p:nvSpPr>
            <p:cNvPr id="199" name="Google Shape;199;p3"/>
            <p:cNvSpPr txBox="1"/>
            <p:nvPr/>
          </p:nvSpPr>
          <p:spPr>
            <a:xfrm>
              <a:off x="16020284" y="423814"/>
              <a:ext cx="617100" cy="38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0742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23 </a:t>
              </a:r>
              <a:endParaRPr/>
            </a:p>
          </p:txBody>
        </p:sp>
        <p:sp>
          <p:nvSpPr>
            <p:cNvPr id="200" name="Google Shape;200;p3"/>
            <p:cNvSpPr txBox="1"/>
            <p:nvPr/>
          </p:nvSpPr>
          <p:spPr>
            <a:xfrm>
              <a:off x="1752601" y="1262700"/>
              <a:ext cx="43632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762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0078E7"/>
                  </a:solidFill>
                  <a:latin typeface="Arial"/>
                  <a:ea typeface="Arial"/>
                  <a:cs typeface="Arial"/>
                  <a:sym typeface="Arial"/>
                </a:rPr>
                <a:t>XXV EPIC-UFRR, IV SIC-UERR, VIII ENIC-IFRR,  ENIDTI- IFRR e II SICT HU-UFRR</a:t>
              </a:r>
              <a:endParaRPr/>
            </a:p>
          </p:txBody>
        </p:sp>
        <p:sp>
          <p:nvSpPr>
            <p:cNvPr id="201" name="Google Shape;201;p3"/>
            <p:cNvSpPr txBox="1"/>
            <p:nvPr/>
          </p:nvSpPr>
          <p:spPr>
            <a:xfrm>
              <a:off x="1752601" y="711948"/>
              <a:ext cx="50079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20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Científica de Roraima – II EIC</a:t>
              </a:r>
              <a:endParaRPr/>
            </a:p>
          </p:txBody>
        </p:sp>
        <p:sp>
          <p:nvSpPr>
            <p:cNvPr id="202" name="Google Shape;202;p3"/>
            <p:cNvSpPr txBox="1"/>
            <p:nvPr/>
          </p:nvSpPr>
          <p:spPr>
            <a:xfrm>
              <a:off x="15620484" y="941867"/>
              <a:ext cx="2667600" cy="23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7175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1">
                  <a:solidFill>
                    <a:srgbClr val="0078E7"/>
                  </a:solidFill>
                  <a:latin typeface="Arial"/>
                  <a:ea typeface="Arial"/>
                  <a:cs typeface="Arial"/>
                  <a:sym typeface="Arial"/>
                </a:rPr>
                <a:t>“Ciência Delas”</a:t>
              </a:r>
              <a:endParaRPr/>
            </a:p>
          </p:txBody>
        </p:sp>
        <p:sp>
          <p:nvSpPr>
            <p:cNvPr id="203" name="Google Shape;203;p3"/>
            <p:cNvSpPr txBox="1"/>
            <p:nvPr/>
          </p:nvSpPr>
          <p:spPr>
            <a:xfrm>
              <a:off x="1775497" y="342900"/>
              <a:ext cx="46875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20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II Encontro de Iniciação</a:t>
              </a:r>
              <a:endParaRPr sz="2800">
                <a:solidFill>
                  <a:srgbClr val="033AE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"/>
          <p:cNvSpPr txBox="1"/>
          <p:nvPr/>
        </p:nvSpPr>
        <p:spPr>
          <a:xfrm>
            <a:off x="17397306" y="9093427"/>
            <a:ext cx="550588" cy="62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rgbClr val="033AEE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09" name="Google Shape;209;p4"/>
          <p:cNvSpPr txBox="1"/>
          <p:nvPr/>
        </p:nvSpPr>
        <p:spPr>
          <a:xfrm>
            <a:off x="7175330" y="2150949"/>
            <a:ext cx="3937339" cy="39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6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53">
                <a:solidFill>
                  <a:srgbClr val="033AEE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sz="3053">
              <a:solidFill>
                <a:srgbClr val="033AE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4"/>
          <p:cNvSpPr txBox="1"/>
          <p:nvPr/>
        </p:nvSpPr>
        <p:spPr>
          <a:xfrm>
            <a:off x="534960" y="2970134"/>
            <a:ext cx="17328133" cy="4907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4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Livro (Um Autor): SOBRENOME, Nome. Título do livro em itálico: subtítulo. Edição. Local de publicação: Editora, Ano.</a:t>
            </a:r>
            <a:endParaRPr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4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4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Artigo de Periódico:SOBRENOME, Nome. Título do artigo. Título do Periódico em negrito, Local, v. [volume], n. [número], p. [página inicial-final], mês abreviado. Ano.</a:t>
            </a:r>
            <a:endParaRPr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4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4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Artigo Online/Site: SOBRENOME, Nome (se houver). Título do documento. Nome do site ou instituição, Ano. Disponível em: &lt;URL completa&gt;. Acesso em: dia mês. Ano.</a:t>
            </a:r>
            <a:endParaRPr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4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4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Material da Própria Empresa/Instituição: NOME DA EMPRESA. Título do documento em itálico. Local, Ano. (Se não for público, indique que é um "Documento Interno").</a:t>
            </a:r>
            <a:endParaRPr/>
          </a:p>
        </p:txBody>
      </p:sp>
      <p:grpSp>
        <p:nvGrpSpPr>
          <p:cNvPr id="211" name="Google Shape;211;p4"/>
          <p:cNvGrpSpPr/>
          <p:nvPr/>
        </p:nvGrpSpPr>
        <p:grpSpPr>
          <a:xfrm>
            <a:off x="362593" y="145126"/>
            <a:ext cx="17906531" cy="1596722"/>
            <a:chOff x="381469" y="201649"/>
            <a:chExt cx="17906531" cy="1596722"/>
          </a:xfrm>
        </p:grpSpPr>
        <p:sp>
          <p:nvSpPr>
            <p:cNvPr id="212" name="Google Shape;212;p4"/>
            <p:cNvSpPr/>
            <p:nvPr/>
          </p:nvSpPr>
          <p:spPr>
            <a:xfrm>
              <a:off x="381469" y="201649"/>
              <a:ext cx="1195183" cy="1480435"/>
            </a:xfrm>
            <a:custGeom>
              <a:avLst/>
              <a:gdLst/>
              <a:ahLst/>
              <a:cxnLst/>
              <a:rect l="l" t="t" r="r" b="b"/>
              <a:pathLst>
                <a:path w="1064616" h="1295604" extrusionOk="0">
                  <a:moveTo>
                    <a:pt x="0" y="0"/>
                  </a:moveTo>
                  <a:lnTo>
                    <a:pt x="1064616" y="0"/>
                  </a:lnTo>
                  <a:lnTo>
                    <a:pt x="1064616" y="1295604"/>
                  </a:lnTo>
                  <a:lnTo>
                    <a:pt x="0" y="129560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l="-42421" t="-26514" r="-46454" b="-28686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1369235" y="1583722"/>
              <a:ext cx="63532" cy="63532"/>
            </a:xfrm>
            <a:custGeom>
              <a:avLst/>
              <a:gdLst/>
              <a:ahLst/>
              <a:cxnLst/>
              <a:rect l="l" t="t" r="r" b="b"/>
              <a:pathLst>
                <a:path w="63532" h="63532" extrusionOk="0">
                  <a:moveTo>
                    <a:pt x="0" y="0"/>
                  </a:moveTo>
                  <a:lnTo>
                    <a:pt x="63532" y="0"/>
                  </a:lnTo>
                  <a:lnTo>
                    <a:pt x="63532" y="63532"/>
                  </a:lnTo>
                  <a:lnTo>
                    <a:pt x="0" y="6353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4"/>
            <p:cNvSpPr txBox="1"/>
            <p:nvPr/>
          </p:nvSpPr>
          <p:spPr>
            <a:xfrm>
              <a:off x="17003601" y="426599"/>
              <a:ext cx="825163" cy="3847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0542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OUT</a:t>
              </a:r>
              <a:endParaRPr/>
            </a:p>
          </p:txBody>
        </p:sp>
        <p:sp>
          <p:nvSpPr>
            <p:cNvPr id="215" name="Google Shape;215;p4"/>
            <p:cNvSpPr txBox="1"/>
            <p:nvPr/>
          </p:nvSpPr>
          <p:spPr>
            <a:xfrm>
              <a:off x="16698599" y="456173"/>
              <a:ext cx="394892" cy="28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just" rtl="0">
                <a:lnSpc>
                  <a:spcPct val="9700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69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de</a:t>
              </a:r>
              <a:endParaRPr/>
            </a:p>
          </p:txBody>
        </p:sp>
        <p:sp>
          <p:nvSpPr>
            <p:cNvPr id="216" name="Google Shape;216;p4"/>
            <p:cNvSpPr txBox="1"/>
            <p:nvPr/>
          </p:nvSpPr>
          <p:spPr>
            <a:xfrm>
              <a:off x="15418718" y="422085"/>
              <a:ext cx="470943" cy="3869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081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21 </a:t>
              </a:r>
              <a:endParaRPr/>
            </a:p>
          </p:txBody>
        </p:sp>
        <p:sp>
          <p:nvSpPr>
            <p:cNvPr id="217" name="Google Shape;217;p4"/>
            <p:cNvSpPr txBox="1"/>
            <p:nvPr/>
          </p:nvSpPr>
          <p:spPr>
            <a:xfrm>
              <a:off x="15820863" y="476505"/>
              <a:ext cx="290956" cy="2787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9699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96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a </a:t>
              </a:r>
              <a:endParaRPr/>
            </a:p>
          </p:txBody>
        </p:sp>
        <p:sp>
          <p:nvSpPr>
            <p:cNvPr id="218" name="Google Shape;218;p4"/>
            <p:cNvSpPr txBox="1"/>
            <p:nvPr/>
          </p:nvSpPr>
          <p:spPr>
            <a:xfrm>
              <a:off x="16020284" y="423814"/>
              <a:ext cx="617223" cy="3863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0742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23 </a:t>
              </a:r>
              <a:endParaRPr/>
            </a:p>
          </p:txBody>
        </p:sp>
        <p:sp>
          <p:nvSpPr>
            <p:cNvPr id="219" name="Google Shape;219;p4"/>
            <p:cNvSpPr txBox="1"/>
            <p:nvPr/>
          </p:nvSpPr>
          <p:spPr>
            <a:xfrm>
              <a:off x="1752601" y="1287171"/>
              <a:ext cx="4551300" cy="51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762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0078E7"/>
                  </a:solidFill>
                  <a:latin typeface="Arial"/>
                  <a:ea typeface="Arial"/>
                  <a:cs typeface="Arial"/>
                  <a:sym typeface="Arial"/>
                </a:rPr>
                <a:t>XXV EPIC-UFRR, IV SIC-UERR, VIII ENIC-IFRR,  ENIDTI- IFRR e II SICT HU-UFRR</a:t>
              </a:r>
              <a:endParaRPr/>
            </a:p>
          </p:txBody>
        </p:sp>
        <p:sp>
          <p:nvSpPr>
            <p:cNvPr id="220" name="Google Shape;220;p4"/>
            <p:cNvSpPr txBox="1"/>
            <p:nvPr/>
          </p:nvSpPr>
          <p:spPr>
            <a:xfrm>
              <a:off x="1752600" y="711953"/>
              <a:ext cx="4687619" cy="4153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20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Científica de Roraima - II EIC</a:t>
              </a:r>
              <a:endParaRPr/>
            </a:p>
          </p:txBody>
        </p:sp>
        <p:sp>
          <p:nvSpPr>
            <p:cNvPr id="221" name="Google Shape;221;p4"/>
            <p:cNvSpPr txBox="1"/>
            <p:nvPr/>
          </p:nvSpPr>
          <p:spPr>
            <a:xfrm>
              <a:off x="15620484" y="941867"/>
              <a:ext cx="2667516" cy="239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7175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1">
                  <a:solidFill>
                    <a:srgbClr val="0078E7"/>
                  </a:solidFill>
                  <a:latin typeface="Arial"/>
                  <a:ea typeface="Arial"/>
                  <a:cs typeface="Arial"/>
                  <a:sym typeface="Arial"/>
                </a:rPr>
                <a:t>“Ciência Delas”</a:t>
              </a:r>
              <a:endParaRPr/>
            </a:p>
          </p:txBody>
        </p:sp>
        <p:sp>
          <p:nvSpPr>
            <p:cNvPr id="222" name="Google Shape;222;p4"/>
            <p:cNvSpPr txBox="1"/>
            <p:nvPr/>
          </p:nvSpPr>
          <p:spPr>
            <a:xfrm>
              <a:off x="1775497" y="342900"/>
              <a:ext cx="4687619" cy="4153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20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033AEE"/>
                  </a:solidFill>
                  <a:latin typeface="Arial"/>
                  <a:ea typeface="Arial"/>
                  <a:cs typeface="Arial"/>
                  <a:sym typeface="Arial"/>
                </a:rPr>
                <a:t>II Encontro de Iniciação</a:t>
              </a:r>
              <a:endParaRPr sz="2800">
                <a:solidFill>
                  <a:srgbClr val="033AE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531</Words>
  <Application>Microsoft Office PowerPoint</Application>
  <PresentationFormat>Personalizar</PresentationFormat>
  <Paragraphs>66</Paragraphs>
  <Slides>4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Kati</cp:lastModifiedBy>
  <cp:revision>1</cp:revision>
  <dcterms:created xsi:type="dcterms:W3CDTF">2006-08-16T00:00:00Z</dcterms:created>
  <dcterms:modified xsi:type="dcterms:W3CDTF">2026-10-10T22:34:12Z</dcterms:modified>
</cp:coreProperties>
</file>